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CC00CC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2328774392331394"/>
                  <c:y val="4.1449275362318842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aseline="0" dirty="0"/>
                      <a:t>y = 42,768x - 3E-13</a:t>
                    </a:r>
                    <a:endParaRPr lang="en-US" sz="1800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Feuil1!$A$2:$A$6</c:f>
              <c:numCache>
                <c:formatCode>General</c:formatCode>
                <c:ptCount val="5"/>
                <c:pt idx="0" formatCode="0.00E+00">
                  <c:v>13.8</c:v>
                </c:pt>
                <c:pt idx="1">
                  <c:v>1.38</c:v>
                </c:pt>
                <c:pt idx="2">
                  <c:v>2.76</c:v>
                </c:pt>
                <c:pt idx="3" formatCode="0.00E+00">
                  <c:v>19</c:v>
                </c:pt>
                <c:pt idx="4">
                  <c:v>34</c:v>
                </c:pt>
              </c:numCache>
            </c:numRef>
          </c:xVal>
          <c:yVal>
            <c:numRef>
              <c:f>Feuil1!$B$2:$B$6</c:f>
              <c:numCache>
                <c:formatCode>General</c:formatCode>
                <c:ptCount val="5"/>
                <c:pt idx="0">
                  <c:v>590.19839999999999</c:v>
                </c:pt>
                <c:pt idx="1">
                  <c:v>59.019839999999995</c:v>
                </c:pt>
                <c:pt idx="2">
                  <c:v>118.03967999999999</c:v>
                </c:pt>
                <c:pt idx="3">
                  <c:v>812.59199999999998</c:v>
                </c:pt>
                <c:pt idx="4">
                  <c:v>1454.1120000000001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94-401B-81AC-2C75EFE2D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9623152"/>
        <c:axId val="599615608"/>
      </c:scatterChart>
      <c:valAx>
        <c:axId val="599623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15608"/>
        <c:crosses val="autoZero"/>
        <c:crossBetween val="midCat"/>
      </c:valAx>
      <c:valAx>
        <c:axId val="599615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23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2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9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7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EE8A-CDA4-44F7-A61F-855868FB9019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C4B4-8912-42C0-867A-8AD177C6B236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microsoft.com/office/2007/relationships/hdphoto" Target="../media/hdphoto1.wdp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21324" y="2801815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LC10 </a:t>
            </a:r>
            <a:r>
              <a:rPr lang="fr-FR" sz="4000" b="1" dirty="0" smtClean="0">
                <a:solidFill>
                  <a:srgbClr val="0070C0"/>
                </a:solidFill>
              </a:rPr>
              <a:t>: </a:t>
            </a:r>
            <a:r>
              <a:rPr lang="fr-FR" sz="4000" b="1" dirty="0" smtClean="0">
                <a:solidFill>
                  <a:srgbClr val="0070C0"/>
                </a:solidFill>
              </a:rPr>
              <a:t>Capteurs électrochimiques</a:t>
            </a:r>
          </a:p>
        </p:txBody>
      </p:sp>
    </p:spTree>
    <p:extLst>
      <p:ext uri="{BB962C8B-B14F-4D97-AF65-F5344CB8AC3E}">
        <p14:creationId xmlns:p14="http://schemas.microsoft.com/office/powerpoint/2010/main" val="19845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18581" b="13662"/>
          <a:stretch/>
        </p:blipFill>
        <p:spPr>
          <a:xfrm>
            <a:off x="2002536" y="917829"/>
            <a:ext cx="6824472" cy="56414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96467" y="98957"/>
                <a:ext cx="11412781" cy="6588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 smtClean="0">
                    <a:solidFill>
                      <a:srgbClr val="0070C0"/>
                    </a:solidFill>
                  </a:rPr>
                  <a:t>Titrage </a:t>
                </a:r>
                <a:r>
                  <a:rPr lang="fr-FR" sz="3600" b="1" dirty="0" err="1" smtClean="0">
                    <a:solidFill>
                      <a:srgbClr val="0070C0"/>
                    </a:solidFill>
                  </a:rPr>
                  <a:t>potentiométrique</a:t>
                </a:r>
                <a:r>
                  <a:rPr lang="fr-FR" sz="3600" b="1" dirty="0" smtClean="0">
                    <a:solidFill>
                      <a:srgbClr val="0070C0"/>
                    </a:solidFill>
                  </a:rPr>
                  <a:t> des 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𝑭𝒆</m:t>
                        </m:r>
                      </m:e>
                      <m:sup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3600" b="1" dirty="0" smtClean="0">
                    <a:solidFill>
                      <a:srgbClr val="0070C0"/>
                    </a:solidFill>
                  </a:rPr>
                  <a:t> par les 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𝑪𝒆</m:t>
                        </m:r>
                      </m:e>
                      <m:sup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7" y="98957"/>
                <a:ext cx="11412781" cy="658898"/>
              </a:xfrm>
              <a:prstGeom prst="rect">
                <a:avLst/>
              </a:prstGeom>
              <a:blipFill>
                <a:blip r:embed="rId3"/>
                <a:stretch>
                  <a:fillRect l="-374" t="-11111" b="-351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Incendie de Notre Dame du 15/04/2019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VIDÉO - Les images de l'effondrement de la flèche de Notre-Dame d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06" y="1320067"/>
            <a:ext cx="82867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65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Cellule </a:t>
            </a:r>
            <a:r>
              <a:rPr lang="fr-FR" sz="4000" b="1" dirty="0" err="1" smtClean="0">
                <a:solidFill>
                  <a:srgbClr val="0070C0"/>
                </a:solidFill>
              </a:rPr>
              <a:t>conductimétrique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32" y="994629"/>
            <a:ext cx="65722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/>
          <p:cNvGrpSpPr/>
          <p:nvPr/>
        </p:nvGrpSpPr>
        <p:grpSpPr>
          <a:xfrm>
            <a:off x="1823271" y="5135005"/>
            <a:ext cx="1489137" cy="1495163"/>
            <a:chOff x="7333230" y="2200608"/>
            <a:chExt cx="1489137" cy="1495163"/>
          </a:xfrm>
        </p:grpSpPr>
        <p:sp>
          <p:nvSpPr>
            <p:cNvPr id="29" name="Rectangle 16"/>
            <p:cNvSpPr/>
            <p:nvPr/>
          </p:nvSpPr>
          <p:spPr>
            <a:xfrm>
              <a:off x="7537260" y="2677577"/>
              <a:ext cx="1268629" cy="1018193"/>
            </a:xfrm>
            <a:prstGeom prst="rect">
              <a:avLst/>
            </a:prstGeom>
            <a:solidFill>
              <a:schemeClr val="bg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30" name="Connecteur droit 5"/>
            <p:cNvCxnSpPr/>
            <p:nvPr/>
          </p:nvCxnSpPr>
          <p:spPr>
            <a:xfrm>
              <a:off x="7537260" y="2535480"/>
              <a:ext cx="0" cy="1160291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31" name="Connecteur droit 7"/>
            <p:cNvCxnSpPr/>
            <p:nvPr/>
          </p:nvCxnSpPr>
          <p:spPr>
            <a:xfrm>
              <a:off x="8814128" y="2200608"/>
              <a:ext cx="0" cy="1495163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32" name="Connecteur droit 8"/>
            <p:cNvCxnSpPr/>
            <p:nvPr/>
          </p:nvCxnSpPr>
          <p:spPr>
            <a:xfrm>
              <a:off x="7537260" y="3695771"/>
              <a:ext cx="1285107" cy="0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33" name="Connecteur droit 11"/>
            <p:cNvCxnSpPr/>
            <p:nvPr/>
          </p:nvCxnSpPr>
          <p:spPr>
            <a:xfrm flipH="1" flipV="1">
              <a:off x="7333230" y="2200608"/>
              <a:ext cx="204030" cy="334863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34" name="Connecteur droit 13"/>
            <p:cNvCxnSpPr/>
            <p:nvPr/>
          </p:nvCxnSpPr>
          <p:spPr>
            <a:xfrm flipH="1">
              <a:off x="7333230" y="2200608"/>
              <a:ext cx="1472660" cy="0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7" name="Groupe 16"/>
          <p:cNvGrpSpPr/>
          <p:nvPr/>
        </p:nvGrpSpPr>
        <p:grpSpPr>
          <a:xfrm>
            <a:off x="1823271" y="2434723"/>
            <a:ext cx="1489137" cy="1495163"/>
            <a:chOff x="7333230" y="2200608"/>
            <a:chExt cx="1489137" cy="1495163"/>
          </a:xfrm>
        </p:grpSpPr>
        <p:sp>
          <p:nvSpPr>
            <p:cNvPr id="20" name="Rectangle 16"/>
            <p:cNvSpPr/>
            <p:nvPr/>
          </p:nvSpPr>
          <p:spPr>
            <a:xfrm>
              <a:off x="7537260" y="2677577"/>
              <a:ext cx="1268629" cy="1018193"/>
            </a:xfrm>
            <a:prstGeom prst="rect">
              <a:avLst/>
            </a:prstGeom>
            <a:solidFill>
              <a:schemeClr val="bg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21" name="Connecteur droit 5"/>
            <p:cNvCxnSpPr/>
            <p:nvPr/>
          </p:nvCxnSpPr>
          <p:spPr>
            <a:xfrm>
              <a:off x="7537260" y="2535480"/>
              <a:ext cx="0" cy="1160291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22" name="Connecteur droit 7"/>
            <p:cNvCxnSpPr/>
            <p:nvPr/>
          </p:nvCxnSpPr>
          <p:spPr>
            <a:xfrm>
              <a:off x="8814128" y="2200608"/>
              <a:ext cx="0" cy="1495163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23" name="Connecteur droit 8"/>
            <p:cNvCxnSpPr/>
            <p:nvPr/>
          </p:nvCxnSpPr>
          <p:spPr>
            <a:xfrm>
              <a:off x="7537260" y="3695771"/>
              <a:ext cx="1285107" cy="0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24" name="Connecteur droit 11"/>
            <p:cNvCxnSpPr/>
            <p:nvPr/>
          </p:nvCxnSpPr>
          <p:spPr>
            <a:xfrm flipH="1" flipV="1">
              <a:off x="7333230" y="2200608"/>
              <a:ext cx="204030" cy="334863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25" name="Connecteur droit 13"/>
            <p:cNvCxnSpPr/>
            <p:nvPr/>
          </p:nvCxnSpPr>
          <p:spPr>
            <a:xfrm flipH="1">
              <a:off x="7333230" y="2200608"/>
              <a:ext cx="1472660" cy="0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</p:grpSp>
      <p:sp>
        <p:nvSpPr>
          <p:cNvPr id="3" name="ZoneTexte 2"/>
          <p:cNvSpPr txBox="1"/>
          <p:nvPr/>
        </p:nvSpPr>
        <p:spPr>
          <a:xfrm>
            <a:off x="96467" y="98957"/>
            <a:ext cx="1141278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Illustration du lien entre conductivité et concentration en ions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4496143" y="1795044"/>
            <a:ext cx="2964882" cy="2065753"/>
            <a:chOff x="1295744" y="1662186"/>
            <a:chExt cx="5169036" cy="3601476"/>
          </a:xfrm>
        </p:grpSpPr>
        <p:pic>
          <p:nvPicPr>
            <p:cNvPr id="2050" name="Picture 2" descr="Radiometer analytique MeterLab CDM210 COMPTEUR CONDUCTIVITE pour ...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8" t="20962" r="15566" b="26856"/>
            <a:stretch/>
          </p:blipFill>
          <p:spPr bwMode="auto">
            <a:xfrm>
              <a:off x="1500553" y="1863969"/>
              <a:ext cx="4783017" cy="339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 rot="21330332">
              <a:off x="6166384" y="1829967"/>
              <a:ext cx="298396" cy="2848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94783">
              <a:off x="1295744" y="1662186"/>
              <a:ext cx="298396" cy="3097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4502910" y="4479629"/>
            <a:ext cx="2964882" cy="2065753"/>
            <a:chOff x="1295744" y="1662186"/>
            <a:chExt cx="5169036" cy="3601476"/>
          </a:xfrm>
        </p:grpSpPr>
        <p:pic>
          <p:nvPicPr>
            <p:cNvPr id="10" name="Picture 2" descr="Radiometer analytique MeterLab CDM210 COMPTEUR CONDUCTIVITE pour ...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8" t="20962" r="15566" b="26856"/>
            <a:stretch/>
          </p:blipFill>
          <p:spPr bwMode="auto">
            <a:xfrm>
              <a:off x="1500553" y="1863969"/>
              <a:ext cx="4783017" cy="339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 rot="21330332">
              <a:off x="6166384" y="1829967"/>
              <a:ext cx="298396" cy="2848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94783">
              <a:off x="1295744" y="1662186"/>
              <a:ext cx="298396" cy="3097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5615" y="1520085"/>
            <a:ext cx="301971" cy="186067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5614" y="4204669"/>
            <a:ext cx="301971" cy="1860673"/>
          </a:xfrm>
          <a:prstGeom prst="rect">
            <a:avLst/>
          </a:prstGeom>
        </p:spPr>
      </p:pic>
      <p:sp>
        <p:nvSpPr>
          <p:cNvPr id="15" name="Forme libre 14"/>
          <p:cNvSpPr/>
          <p:nvPr/>
        </p:nvSpPr>
        <p:spPr>
          <a:xfrm>
            <a:off x="2579077" y="1422396"/>
            <a:ext cx="4290646" cy="492369"/>
          </a:xfrm>
          <a:custGeom>
            <a:avLst/>
            <a:gdLst>
              <a:gd name="connsiteX0" fmla="*/ 0 w 4290646"/>
              <a:gd name="connsiteY0" fmla="*/ 466611 h 841750"/>
              <a:gd name="connsiteX1" fmla="*/ 2438400 w 4290646"/>
              <a:gd name="connsiteY1" fmla="*/ 9411 h 841750"/>
              <a:gd name="connsiteX2" fmla="*/ 4290646 w 4290646"/>
              <a:gd name="connsiteY2" fmla="*/ 841750 h 84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0646" h="841750">
                <a:moveTo>
                  <a:pt x="0" y="466611"/>
                </a:moveTo>
                <a:cubicBezTo>
                  <a:pt x="861646" y="206749"/>
                  <a:pt x="1723292" y="-53112"/>
                  <a:pt x="2438400" y="9411"/>
                </a:cubicBezTo>
                <a:cubicBezTo>
                  <a:pt x="3153508" y="71934"/>
                  <a:pt x="3722077" y="456842"/>
                  <a:pt x="4290646" y="8417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rme libre 17"/>
          <p:cNvSpPr/>
          <p:nvPr/>
        </p:nvSpPr>
        <p:spPr>
          <a:xfrm>
            <a:off x="2579077" y="4124533"/>
            <a:ext cx="4290646" cy="492369"/>
          </a:xfrm>
          <a:custGeom>
            <a:avLst/>
            <a:gdLst>
              <a:gd name="connsiteX0" fmla="*/ 0 w 4290646"/>
              <a:gd name="connsiteY0" fmla="*/ 466611 h 841750"/>
              <a:gd name="connsiteX1" fmla="*/ 2438400 w 4290646"/>
              <a:gd name="connsiteY1" fmla="*/ 9411 h 841750"/>
              <a:gd name="connsiteX2" fmla="*/ 4290646 w 4290646"/>
              <a:gd name="connsiteY2" fmla="*/ 841750 h 84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0646" h="841750">
                <a:moveTo>
                  <a:pt x="0" y="466611"/>
                </a:moveTo>
                <a:cubicBezTo>
                  <a:pt x="861646" y="206749"/>
                  <a:pt x="1723292" y="-53112"/>
                  <a:pt x="2438400" y="9411"/>
                </a:cubicBezTo>
                <a:cubicBezTo>
                  <a:pt x="3153508" y="71934"/>
                  <a:pt x="3722077" y="456842"/>
                  <a:pt x="4290646" y="8417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8"/>
              <p:cNvSpPr/>
              <p:nvPr/>
            </p:nvSpPr>
            <p:spPr>
              <a:xfrm>
                <a:off x="-39275" y="3975300"/>
                <a:ext cx="2610521" cy="923330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Solution </a:t>
                </a:r>
                <a:r>
                  <a:rPr lang="en-US" sz="1800" b="1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2</a:t>
                </a:r>
                <a:r>
                  <a:rPr lang="en-US" sz="1800" b="0" i="0" u="none" strike="noStrike" kern="1200" cap="none" spc="0" dirty="0" smtClean="0">
                    <a:solidFill>
                      <a:srgbClr val="000000"/>
                    </a:solidFill>
                    <a:uFillTx/>
                    <a:latin typeface="Calibri"/>
                  </a:rPr>
                  <a:t> de nitrate de </a:t>
                </a:r>
                <a:r>
                  <a:rPr lang="en-US" sz="1800" b="0" i="0" u="none" strike="noStrike" kern="1200" cap="none" spc="0" dirty="0" err="1" smtClean="0">
                    <a:solidFill>
                      <a:srgbClr val="000000"/>
                    </a:solidFill>
                    <a:uFillTx/>
                    <a:latin typeface="Calibri"/>
                  </a:rPr>
                  <a:t>plomb</a:t>
                </a:r>
                <a:r>
                  <a:rPr lang="en-US" sz="1800" b="0" i="0" u="none" strike="noStrike" kern="1200" cap="none" spc="0" dirty="0" smtClean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  <a:r>
                  <a:rPr lang="fr-FR" sz="18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à</a:t>
                </a:r>
                <a14:m>
                  <m:oMath xmlns:m="http://schemas.openxmlformats.org/officeDocument/2006/math">
                    <m:r>
                      <a:rPr lang="fr-FR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kern="0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=1,00.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26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75" y="3975300"/>
                <a:ext cx="2610521" cy="923330"/>
              </a:xfrm>
              <a:prstGeom prst="rect">
                <a:avLst/>
              </a:prstGeom>
              <a:blipFill>
                <a:blip r:embed="rId4"/>
                <a:stretch>
                  <a:fillRect t="-3289"/>
                </a:stretch>
              </a:blipFill>
              <a:ln cap="flat">
                <a:noFill/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28"/>
              <p:cNvSpPr/>
              <p:nvPr/>
            </p:nvSpPr>
            <p:spPr>
              <a:xfrm>
                <a:off x="-3069" y="1128658"/>
                <a:ext cx="2610521" cy="923330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Solution </a:t>
                </a:r>
                <a:r>
                  <a:rPr lang="en-US" sz="1800" b="1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1</a:t>
                </a:r>
                <a:r>
                  <a:rPr lang="en-US" sz="1800" b="0" i="0" u="none" strike="noStrike" kern="1200" cap="none" spc="0" dirty="0" smtClean="0">
                    <a:solidFill>
                      <a:srgbClr val="000000"/>
                    </a:solidFill>
                    <a:uFillTx/>
                    <a:latin typeface="Calibri"/>
                  </a:rPr>
                  <a:t> de nitrate de </a:t>
                </a:r>
                <a:r>
                  <a:rPr lang="en-US" sz="1800" b="0" i="0" u="none" strike="noStrike" kern="1200" cap="none" spc="0" dirty="0" err="1" smtClean="0">
                    <a:solidFill>
                      <a:srgbClr val="000000"/>
                    </a:solidFill>
                    <a:uFillTx/>
                    <a:latin typeface="Calibri"/>
                  </a:rPr>
                  <a:t>plomb</a:t>
                </a:r>
                <a:r>
                  <a:rPr lang="en-US" sz="1800" b="0" i="0" u="none" strike="noStrike" kern="1200" cap="none" spc="0" dirty="0" smtClean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  <a:r>
                  <a:rPr lang="fr-FR" sz="1800" b="0" i="0" u="none" strike="noStrike" kern="1200" cap="none" spc="0" baseline="0" dirty="0" smtClean="0">
                    <a:solidFill>
                      <a:srgbClr val="000000"/>
                    </a:solidFill>
                    <a:uFillTx/>
                    <a:latin typeface="Calibri"/>
                  </a:rPr>
                  <a:t>à</a:t>
                </a:r>
                <a14:m>
                  <m:oMath xmlns:m="http://schemas.openxmlformats.org/officeDocument/2006/math">
                    <m:r>
                      <a:rPr lang="fr-FR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kern="0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=1,00.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35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69" y="1128658"/>
                <a:ext cx="2610521" cy="923330"/>
              </a:xfrm>
              <a:prstGeom prst="rect">
                <a:avLst/>
              </a:prstGeom>
              <a:blipFill>
                <a:blip r:embed="rId5"/>
                <a:stretch>
                  <a:fillRect t="-3289"/>
                </a:stretch>
              </a:blipFill>
              <a:ln cap="flat">
                <a:noFill/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4806689" y="2147805"/>
                <a:ext cx="1922357" cy="3336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=42,77 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𝑚𝑆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89" y="2147805"/>
                <a:ext cx="1922357" cy="3336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4759604" y="4858364"/>
                <a:ext cx="2074757" cy="3336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=427,68 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𝑚𝑆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604" y="4858364"/>
                <a:ext cx="2074757" cy="3336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9" name="Connecteur droit avec flèche 2048"/>
          <p:cNvCxnSpPr/>
          <p:nvPr/>
        </p:nvCxnSpPr>
        <p:spPr>
          <a:xfrm flipV="1">
            <a:off x="8397582" y="2029643"/>
            <a:ext cx="0" cy="1927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8219359" y="3717620"/>
            <a:ext cx="3586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52" name="Rectangle 2051"/>
              <p:cNvSpPr/>
              <p:nvPr/>
            </p:nvSpPr>
            <p:spPr>
              <a:xfrm>
                <a:off x="10716806" y="3803805"/>
                <a:ext cx="14519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𝑚𝑜𝑙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052" name="Rectangle 20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6806" y="3803805"/>
                <a:ext cx="1451936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8032524" y="1631498"/>
                <a:ext cx="1352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𝑚𝑆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524" y="1631498"/>
                <a:ext cx="1352871" cy="369332"/>
              </a:xfrm>
              <a:prstGeom prst="rect">
                <a:avLst/>
              </a:prstGeom>
              <a:blipFill>
                <a:blip r:embed="rId9"/>
                <a:stretch>
                  <a:fillRect t="-10000" r="-315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3" name="Rectangle 2052"/>
              <p:cNvSpPr/>
              <p:nvPr/>
            </p:nvSpPr>
            <p:spPr>
              <a:xfrm>
                <a:off x="7929376" y="3380394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53" name="Rectangle 20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376" y="3380394"/>
                <a:ext cx="45845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4" name="Rectangle 2053"/>
              <p:cNvSpPr/>
              <p:nvPr/>
            </p:nvSpPr>
            <p:spPr>
              <a:xfrm>
                <a:off x="8379243" y="3800047"/>
                <a:ext cx="463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54" name="Rectangle 20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243" y="3800047"/>
                <a:ext cx="46390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5" name="Rectangle 2054"/>
              <p:cNvSpPr/>
              <p:nvPr/>
            </p:nvSpPr>
            <p:spPr>
              <a:xfrm>
                <a:off x="7924054" y="2414167"/>
                <a:ext cx="46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55" name="Rectangle 20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054" y="2414167"/>
                <a:ext cx="4637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6" name="Rectangle 2055"/>
              <p:cNvSpPr/>
              <p:nvPr/>
            </p:nvSpPr>
            <p:spPr>
              <a:xfrm>
                <a:off x="9946940" y="3804359"/>
                <a:ext cx="469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56" name="Rectangle 20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940" y="3804359"/>
                <a:ext cx="46923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eur droit 50"/>
          <p:cNvCxnSpPr/>
          <p:nvPr/>
        </p:nvCxnSpPr>
        <p:spPr>
          <a:xfrm>
            <a:off x="8562342" y="3663620"/>
            <a:ext cx="0" cy="148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10197582" y="3663620"/>
            <a:ext cx="0" cy="136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8338386" y="3601652"/>
            <a:ext cx="126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8323146" y="2637620"/>
            <a:ext cx="150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Plus 2062"/>
          <p:cNvSpPr/>
          <p:nvPr/>
        </p:nvSpPr>
        <p:spPr>
          <a:xfrm>
            <a:off x="10105681" y="2550237"/>
            <a:ext cx="183804" cy="183804"/>
          </a:xfrm>
          <a:prstGeom prst="mathPlus">
            <a:avLst>
              <a:gd name="adj1" fmla="val 662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lus 61"/>
          <p:cNvSpPr/>
          <p:nvPr/>
        </p:nvSpPr>
        <p:spPr>
          <a:xfrm>
            <a:off x="8473390" y="3506801"/>
            <a:ext cx="183804" cy="183804"/>
          </a:xfrm>
          <a:prstGeom prst="mathPlus">
            <a:avLst>
              <a:gd name="adj1" fmla="val 662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70" name="ZoneTexte 2069"/>
              <p:cNvSpPr txBox="1"/>
              <p:nvPr/>
            </p:nvSpPr>
            <p:spPr>
              <a:xfrm>
                <a:off x="8590372" y="4858364"/>
                <a:ext cx="33473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 smtClean="0">
                    <a:solidFill>
                      <a:srgbClr val="FF0000"/>
                    </a:solidFill>
                  </a:rPr>
                  <a:t>Ajout de sel 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↗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70" name="ZoneTexte 20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372" y="4858364"/>
                <a:ext cx="3347367" cy="523220"/>
              </a:xfrm>
              <a:prstGeom prst="rect">
                <a:avLst/>
              </a:prstGeom>
              <a:blipFill>
                <a:blip r:embed="rId14"/>
                <a:stretch>
                  <a:fillRect l="-3643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59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Dosage par étalonnage du plomb dans un échantillon potentiellement pollué</a:t>
            </a:r>
            <a:endParaRPr lang="en-US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3" name="Graphiqu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1661905"/>
              </p:ext>
            </p:extLst>
          </p:nvPr>
        </p:nvGraphicFramePr>
        <p:xfrm>
          <a:off x="1092200" y="1663700"/>
          <a:ext cx="7086600" cy="4251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Connecteur droit 4"/>
          <p:cNvCxnSpPr/>
          <p:nvPr/>
        </p:nvCxnSpPr>
        <p:spPr>
          <a:xfrm>
            <a:off x="1511300" y="2870200"/>
            <a:ext cx="420370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5722620" y="2854960"/>
            <a:ext cx="0" cy="2684780"/>
          </a:xfrm>
          <a:prstGeom prst="line">
            <a:avLst/>
          </a:prstGeom>
          <a:ln w="38100">
            <a:solidFill>
              <a:srgbClr val="FF0000"/>
            </a:solidFill>
            <a:prstDash val="dash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282566" y="2639516"/>
                <a:ext cx="8020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𝑚𝑒𝑠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66" y="2639516"/>
                <a:ext cx="8020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5401850" y="5799736"/>
                <a:ext cx="810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𝑚𝑒𝑠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850" y="5799736"/>
                <a:ext cx="81035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7627620" y="5938520"/>
                <a:ext cx="21053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620" y="5938520"/>
                <a:ext cx="210538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/>
              <p:cNvSpPr txBox="1"/>
              <p:nvPr/>
            </p:nvSpPr>
            <p:spPr>
              <a:xfrm>
                <a:off x="261971" y="1133293"/>
                <a:ext cx="19753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𝑚𝑆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1" y="1133293"/>
                <a:ext cx="197534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37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Electrode standard à hydrogène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87" y="1138237"/>
            <a:ext cx="98774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0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6467" y="98957"/>
            <a:ext cx="11412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Electrode au calomel saturée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06843"/>
            <a:ext cx="105156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/>
          <p:cNvGrpSpPr/>
          <p:nvPr/>
        </p:nvGrpSpPr>
        <p:grpSpPr>
          <a:xfrm flipH="1">
            <a:off x="3122200" y="1301615"/>
            <a:ext cx="2027608" cy="5323756"/>
            <a:chOff x="3341271" y="1237260"/>
            <a:chExt cx="2027608" cy="5323756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229" r="19101" b="36478"/>
            <a:stretch/>
          </p:blipFill>
          <p:spPr>
            <a:xfrm>
              <a:off x="3793792" y="1237260"/>
              <a:ext cx="885372" cy="3381730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6786"/>
            <a:stretch/>
          </p:blipFill>
          <p:spPr>
            <a:xfrm>
              <a:off x="3341271" y="1237260"/>
              <a:ext cx="673390" cy="5323756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83223"/>
            <a:stretch/>
          </p:blipFill>
          <p:spPr>
            <a:xfrm>
              <a:off x="3341438" y="5667829"/>
              <a:ext cx="2027441" cy="89318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96467" y="98957"/>
                <a:ext cx="11412781" cy="835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b="1" dirty="0" smtClean="0">
                    <a:solidFill>
                      <a:srgbClr val="0070C0"/>
                    </a:solidFill>
                  </a:rPr>
                  <a:t>Evolution du potentiel d’électrode en fonction du rapport </a:t>
                </a:r>
                <a14:m>
                  <m:oMath xmlns:m="http://schemas.openxmlformats.org/officeDocument/2006/math">
                    <m:r>
                      <a:rPr lang="fr-FR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fr-FR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fr-FR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𝑭𝒆</m:t>
                            </m:r>
                          </m:e>
                          <m:sup>
                            <m:r>
                              <a:rPr lang="fr-FR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fr-FR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fr-F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fr-F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fr-FR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𝑭𝒆</m:t>
                            </m:r>
                          </m:e>
                          <m:sup>
                            <m:r>
                              <a:rPr lang="fr-FR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fr-F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7" y="98957"/>
                <a:ext cx="11412781" cy="835613"/>
              </a:xfrm>
              <a:prstGeom prst="rect">
                <a:avLst/>
              </a:prstGeom>
              <a:blipFill>
                <a:blip r:embed="rId3"/>
                <a:stretch>
                  <a:fillRect b="-29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11" t="30926" r="22016" b="23333"/>
          <a:stretch/>
        </p:blipFill>
        <p:spPr>
          <a:xfrm rot="16200000">
            <a:off x="7045594" y="1627935"/>
            <a:ext cx="3570037" cy="4800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7449820" y="5956297"/>
                <a:ext cx="394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On </a:t>
                </a:r>
                <a:r>
                  <a:rPr lang="en-US" sz="2400" dirty="0" err="1" smtClean="0">
                    <a:solidFill>
                      <a:srgbClr val="FF0000"/>
                    </a:solidFill>
                  </a:rPr>
                  <a:t>obtient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FF0000"/>
                    </a:solidFill>
                  </a:rPr>
                  <a:t>une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FF0000"/>
                    </a:solidFill>
                  </a:rPr>
                  <a:t>droite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!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820" y="5956297"/>
                <a:ext cx="394970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/>
          <p:cNvGrpSpPr/>
          <p:nvPr/>
        </p:nvGrpSpPr>
        <p:grpSpPr>
          <a:xfrm>
            <a:off x="3176874" y="4789858"/>
            <a:ext cx="1391643" cy="1397274"/>
            <a:chOff x="1366071" y="4069681"/>
            <a:chExt cx="1974029" cy="1982017"/>
          </a:xfrm>
        </p:grpSpPr>
        <p:sp>
          <p:nvSpPr>
            <p:cNvPr id="7" name="Rectangle 16"/>
            <p:cNvSpPr/>
            <p:nvPr/>
          </p:nvSpPr>
          <p:spPr>
            <a:xfrm>
              <a:off x="1636537" y="4701960"/>
              <a:ext cx="1681719" cy="1349736"/>
            </a:xfrm>
            <a:prstGeom prst="rect">
              <a:avLst/>
            </a:prstGeom>
            <a:solidFill>
              <a:schemeClr val="bg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8" name="Connecteur droit 5"/>
            <p:cNvCxnSpPr/>
            <p:nvPr/>
          </p:nvCxnSpPr>
          <p:spPr>
            <a:xfrm>
              <a:off x="1636537" y="4513594"/>
              <a:ext cx="0" cy="1538104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9" name="Connecteur droit 7"/>
            <p:cNvCxnSpPr/>
            <p:nvPr/>
          </p:nvCxnSpPr>
          <p:spPr>
            <a:xfrm>
              <a:off x="3329178" y="4069681"/>
              <a:ext cx="0" cy="1982017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0" name="Connecteur droit 8"/>
            <p:cNvCxnSpPr/>
            <p:nvPr/>
          </p:nvCxnSpPr>
          <p:spPr>
            <a:xfrm>
              <a:off x="1636537" y="6051698"/>
              <a:ext cx="1703563" cy="0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1" name="Connecteur droit 11"/>
            <p:cNvCxnSpPr/>
            <p:nvPr/>
          </p:nvCxnSpPr>
          <p:spPr>
            <a:xfrm flipH="1" flipV="1">
              <a:off x="1366071" y="4069681"/>
              <a:ext cx="270466" cy="443901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2" name="Connecteur droit 13"/>
            <p:cNvCxnSpPr/>
            <p:nvPr/>
          </p:nvCxnSpPr>
          <p:spPr>
            <a:xfrm flipH="1">
              <a:off x="1366071" y="4069681"/>
              <a:ext cx="1952187" cy="0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7959" y="3757044"/>
            <a:ext cx="320490" cy="188860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6621" y="3788393"/>
            <a:ext cx="239567" cy="1707769"/>
          </a:xfrm>
          <a:prstGeom prst="rect">
            <a:avLst/>
          </a:prstGeom>
        </p:spPr>
      </p:pic>
      <p:sp>
        <p:nvSpPr>
          <p:cNvPr id="4096" name="Ellipse 4095"/>
          <p:cNvSpPr/>
          <p:nvPr/>
        </p:nvSpPr>
        <p:spPr>
          <a:xfrm>
            <a:off x="2306503" y="2760599"/>
            <a:ext cx="633984" cy="6339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</a:rPr>
              <a:t>V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097" name="Forme libre 4096"/>
          <p:cNvSpPr/>
          <p:nvPr/>
        </p:nvSpPr>
        <p:spPr>
          <a:xfrm>
            <a:off x="2645664" y="2195537"/>
            <a:ext cx="1231392" cy="1584475"/>
          </a:xfrm>
          <a:custGeom>
            <a:avLst/>
            <a:gdLst>
              <a:gd name="connsiteX0" fmla="*/ 0 w 1231392"/>
              <a:gd name="connsiteY0" fmla="*/ 535963 h 1584475"/>
              <a:gd name="connsiteX1" fmla="*/ 451104 w 1231392"/>
              <a:gd name="connsiteY1" fmla="*/ 48283 h 1584475"/>
              <a:gd name="connsiteX2" fmla="*/ 1231392 w 1231392"/>
              <a:gd name="connsiteY2" fmla="*/ 1584475 h 1584475"/>
              <a:gd name="connsiteX3" fmla="*/ 1231392 w 1231392"/>
              <a:gd name="connsiteY3" fmla="*/ 1584475 h 1584475"/>
              <a:gd name="connsiteX4" fmla="*/ 1231392 w 1231392"/>
              <a:gd name="connsiteY4" fmla="*/ 1584475 h 1584475"/>
              <a:gd name="connsiteX5" fmla="*/ 1231392 w 1231392"/>
              <a:gd name="connsiteY5" fmla="*/ 1584475 h 158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1392" h="1584475">
                <a:moveTo>
                  <a:pt x="0" y="535963"/>
                </a:moveTo>
                <a:cubicBezTo>
                  <a:pt x="122936" y="204747"/>
                  <a:pt x="245872" y="-126469"/>
                  <a:pt x="451104" y="48283"/>
                </a:cubicBezTo>
                <a:cubicBezTo>
                  <a:pt x="656336" y="223035"/>
                  <a:pt x="1231392" y="1584475"/>
                  <a:pt x="1231392" y="1584475"/>
                </a:cubicBezTo>
                <a:lnTo>
                  <a:pt x="1231392" y="1584475"/>
                </a:lnTo>
                <a:lnTo>
                  <a:pt x="1231392" y="1584475"/>
                </a:lnTo>
                <a:lnTo>
                  <a:pt x="1231392" y="15844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Forme libre 4098"/>
          <p:cNvSpPr/>
          <p:nvPr/>
        </p:nvSpPr>
        <p:spPr>
          <a:xfrm>
            <a:off x="2584704" y="3389868"/>
            <a:ext cx="914400" cy="463296"/>
          </a:xfrm>
          <a:custGeom>
            <a:avLst/>
            <a:gdLst>
              <a:gd name="connsiteX0" fmla="*/ 0 w 914400"/>
              <a:gd name="connsiteY0" fmla="*/ 0 h 463296"/>
              <a:gd name="connsiteX1" fmla="*/ 341376 w 914400"/>
              <a:gd name="connsiteY1" fmla="*/ 365760 h 463296"/>
              <a:gd name="connsiteX2" fmla="*/ 914400 w 914400"/>
              <a:gd name="connsiteY2" fmla="*/ 463296 h 463296"/>
              <a:gd name="connsiteX3" fmla="*/ 914400 w 914400"/>
              <a:gd name="connsiteY3" fmla="*/ 463296 h 463296"/>
              <a:gd name="connsiteX4" fmla="*/ 914400 w 914400"/>
              <a:gd name="connsiteY4" fmla="*/ 463296 h 46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63296">
                <a:moveTo>
                  <a:pt x="0" y="0"/>
                </a:moveTo>
                <a:cubicBezTo>
                  <a:pt x="94488" y="144272"/>
                  <a:pt x="188976" y="288544"/>
                  <a:pt x="341376" y="365760"/>
                </a:cubicBezTo>
                <a:cubicBezTo>
                  <a:pt x="493776" y="442976"/>
                  <a:pt x="914400" y="463296"/>
                  <a:pt x="914400" y="463296"/>
                </a:cubicBezTo>
                <a:lnTo>
                  <a:pt x="914400" y="463296"/>
                </a:lnTo>
                <a:lnTo>
                  <a:pt x="914400" y="463296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1" name="Connecteur droit 4100"/>
          <p:cNvCxnSpPr/>
          <p:nvPr/>
        </p:nvCxnSpPr>
        <p:spPr>
          <a:xfrm>
            <a:off x="2645664" y="1962912"/>
            <a:ext cx="1584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1804416" y="2871216"/>
            <a:ext cx="780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804416" y="4634577"/>
            <a:ext cx="1694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1815750" y="5235599"/>
            <a:ext cx="2061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08" name="ZoneTexte 4107"/>
              <p:cNvSpPr txBox="1"/>
              <p:nvPr/>
            </p:nvSpPr>
            <p:spPr>
              <a:xfrm>
                <a:off x="959160" y="1624111"/>
                <a:ext cx="1643966" cy="852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/>
                  <a:t>Solution de sulfate de fer(III)</a:t>
                </a:r>
              </a:p>
              <a:p>
                <a:pPr algn="ctr"/>
                <a:r>
                  <a:rPr lang="fr-FR" sz="1600" dirty="0" smtClean="0"/>
                  <a:t>(contient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𝐹𝑒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3+</m:t>
                        </m:r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108" name="ZoneTexte 4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60" y="1624111"/>
                <a:ext cx="1643966" cy="852093"/>
              </a:xfrm>
              <a:prstGeom prst="rect">
                <a:avLst/>
              </a:prstGeom>
              <a:blipFill>
                <a:blip r:embed="rId9"/>
                <a:stretch>
                  <a:fillRect t="-214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ZoneTexte 49"/>
              <p:cNvSpPr txBox="1"/>
              <p:nvPr/>
            </p:nvSpPr>
            <p:spPr>
              <a:xfrm>
                <a:off x="0" y="2701939"/>
                <a:ext cx="230650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/>
                  <a:t>Voltmètre :</a:t>
                </a:r>
              </a:p>
              <a:p>
                <a:pPr algn="ctr"/>
                <a:r>
                  <a:rPr lang="fr-FR" sz="1600" dirty="0" smtClean="0"/>
                  <a:t>(permet d’accéder à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600" dirty="0" smtClean="0"/>
                  <a:t> potentiel de </a:t>
                </a:r>
                <a:r>
                  <a:rPr lang="en-US" sz="1600" dirty="0" err="1" smtClean="0"/>
                  <a:t>l’électrode</a:t>
                </a:r>
                <a:r>
                  <a:rPr lang="en-US" sz="1600" dirty="0" smtClean="0"/>
                  <a:t> de travail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1939"/>
                <a:ext cx="2306503" cy="1107996"/>
              </a:xfrm>
              <a:prstGeom prst="rect">
                <a:avLst/>
              </a:prstGeom>
              <a:blipFill>
                <a:blip r:embed="rId10"/>
                <a:stretch>
                  <a:fillRect t="-164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ZoneTexte 50"/>
          <p:cNvSpPr txBox="1"/>
          <p:nvPr/>
        </p:nvSpPr>
        <p:spPr>
          <a:xfrm>
            <a:off x="692034" y="4473411"/>
            <a:ext cx="164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ECS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ZoneTexte 51"/>
              <p:cNvSpPr txBox="1"/>
              <p:nvPr/>
            </p:nvSpPr>
            <p:spPr>
              <a:xfrm>
                <a:off x="442910" y="5671644"/>
                <a:ext cx="16439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/>
                  <a:t>Solution de sulfate </a:t>
                </a:r>
                <a:r>
                  <a:rPr lang="fr-FR" sz="1600" dirty="0"/>
                  <a:t>de </a:t>
                </a:r>
                <a:r>
                  <a:rPr lang="fr-FR" sz="1600" dirty="0" smtClean="0"/>
                  <a:t>fer(II)</a:t>
                </a:r>
              </a:p>
              <a:p>
                <a:pPr algn="ctr"/>
                <a:r>
                  <a:rPr lang="fr-FR" sz="1600" dirty="0"/>
                  <a:t>(contient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𝐹𝑒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fr-F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0" y="5671644"/>
                <a:ext cx="1643966" cy="830997"/>
              </a:xfrm>
              <a:prstGeom prst="rect">
                <a:avLst/>
              </a:prstGeom>
              <a:blipFill>
                <a:blip r:embed="rId11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necteur droit 52"/>
          <p:cNvCxnSpPr/>
          <p:nvPr/>
        </p:nvCxnSpPr>
        <p:spPr>
          <a:xfrm>
            <a:off x="1853184" y="5979819"/>
            <a:ext cx="2061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582913" y="5095611"/>
            <a:ext cx="164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Electrode de platine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ZoneTexte 54"/>
              <p:cNvSpPr txBox="1"/>
              <p:nvPr/>
            </p:nvSpPr>
            <p:spPr>
              <a:xfrm>
                <a:off x="6051505" y="1014171"/>
                <a:ext cx="6140495" cy="1086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On verse de la solution de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fer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(III) pour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varier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le rapport </a:t>
                </a:r>
                <a14:m>
                  <m:oMath xmlns:m="http://schemas.openxmlformats.org/officeDocument/2006/math">
                    <m:r>
                      <a:rPr lang="fr-F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𝐹𝑒</m:t>
                            </m:r>
                          </m:e>
                          <m:sup>
                            <m:r>
                              <a:rPr lang="fr-FR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3+</m:t>
                            </m:r>
                          </m:sup>
                        </m:sSup>
                        <m:r>
                          <a:rPr lang="fr-F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fr-F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fr-F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𝐹𝑒</m:t>
                            </m:r>
                          </m:e>
                          <m:sup>
                            <m:r>
                              <a:rPr lang="fr-FR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r>
                          <a:rPr lang="fr-F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et on trace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: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05" y="1014171"/>
                <a:ext cx="6140495" cy="1086003"/>
              </a:xfrm>
              <a:prstGeom prst="rect">
                <a:avLst/>
              </a:prstGeom>
              <a:blipFill>
                <a:blip r:embed="rId12"/>
                <a:stretch>
                  <a:fillRect l="-1589" t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14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96467" y="98957"/>
                <a:ext cx="11412781" cy="6588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 smtClean="0">
                    <a:solidFill>
                      <a:srgbClr val="0070C0"/>
                    </a:solidFill>
                  </a:rPr>
                  <a:t>Titrage </a:t>
                </a:r>
                <a:r>
                  <a:rPr lang="fr-FR" sz="3600" b="1" dirty="0" err="1" smtClean="0">
                    <a:solidFill>
                      <a:srgbClr val="0070C0"/>
                    </a:solidFill>
                  </a:rPr>
                  <a:t>potentiométrique</a:t>
                </a:r>
                <a:r>
                  <a:rPr lang="fr-FR" sz="3600" b="1" dirty="0" smtClean="0">
                    <a:solidFill>
                      <a:srgbClr val="0070C0"/>
                    </a:solidFill>
                  </a:rPr>
                  <a:t> des 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𝑭𝒆</m:t>
                        </m:r>
                      </m:e>
                      <m:sup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3600" b="1" dirty="0" smtClean="0">
                    <a:solidFill>
                      <a:srgbClr val="0070C0"/>
                    </a:solidFill>
                  </a:rPr>
                  <a:t> par les 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𝑪𝒆</m:t>
                        </m:r>
                      </m:e>
                      <m:sup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fr-FR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7" y="98957"/>
                <a:ext cx="11412781" cy="658898"/>
              </a:xfrm>
              <a:prstGeom prst="rect">
                <a:avLst/>
              </a:prstGeom>
              <a:blipFill>
                <a:blip r:embed="rId2"/>
                <a:stretch>
                  <a:fillRect l="-374" t="-11111" b="-351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7" y="1997202"/>
            <a:ext cx="11261408" cy="43504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914400" y="1166205"/>
                <a:ext cx="105948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fr-FR" sz="2400" dirty="0" smtClean="0">
                    <a:solidFill>
                      <a:schemeClr val="tx1"/>
                    </a:solidFill>
                  </a:rPr>
                  <a:t>Le potentiel de l’électrode de platine est mesuré exactement de la même manière que pour l’expérience précédente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66205"/>
                <a:ext cx="10594848" cy="830997"/>
              </a:xfrm>
              <a:prstGeom prst="rect">
                <a:avLst/>
              </a:prstGeom>
              <a:blipFill>
                <a:blip r:embed="rId4"/>
                <a:stretch>
                  <a:fillRect l="-86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3039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396</Words>
  <Application>Microsoft Office PowerPoint</Application>
  <PresentationFormat>Grand écran</PresentationFormat>
  <Paragraphs>39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L'Oréal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RAMKURRUN Pooja</cp:lastModifiedBy>
  <cp:revision>99</cp:revision>
  <dcterms:created xsi:type="dcterms:W3CDTF">2020-03-23T08:37:13Z</dcterms:created>
  <dcterms:modified xsi:type="dcterms:W3CDTF">2020-05-30T17:50:15Z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2020-03-23T08:53:40.4834526Z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daa1b834-7206-4930-bada-60dce37db51a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